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73" r:id="rId2"/>
    <p:sldId id="286" r:id="rId3"/>
    <p:sldId id="285" r:id="rId4"/>
    <p:sldId id="257" r:id="rId5"/>
    <p:sldId id="265" r:id="rId6"/>
    <p:sldId id="263" r:id="rId7"/>
    <p:sldId id="261" r:id="rId8"/>
    <p:sldId id="271" r:id="rId9"/>
    <p:sldId id="274" r:id="rId10"/>
    <p:sldId id="287" r:id="rId11"/>
    <p:sldId id="290" r:id="rId12"/>
    <p:sldId id="288" r:id="rId13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30" autoAdjust="0"/>
  </p:normalViewPr>
  <p:slideViewPr>
    <p:cSldViewPr>
      <p:cViewPr varScale="1">
        <p:scale>
          <a:sx n="65" d="100"/>
          <a:sy n="65" d="100"/>
        </p:scale>
        <p:origin x="13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800">
                <a:solidFill>
                  <a:sysClr val="windowText" lastClr="000000"/>
                </a:solidFill>
              </a:rPr>
              <a:t>Успеваемость и качество учебы по программам СПО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20" normalizeH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0085528302793773E-2"/>
          <c:y val="0.12716511109305675"/>
          <c:w val="0.93870475412200161"/>
          <c:h val="0.7051298763503903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Лист1!$B$3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ln w="22225" cap="rnd">
              <a:solidFill>
                <a:srgbClr val="0070C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rgbClr val="FFC000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4.2472222222222245E-2"/>
                  <c:y val="-5.09259259259259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EA-43B0-8C3E-D1E40723F752}"/>
                </c:ext>
              </c:extLst>
            </c:dLbl>
            <c:dLbl>
              <c:idx val="1"/>
              <c:layout>
                <c:manualLayout>
                  <c:x val="-4.5249999999999999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EA-43B0-8C3E-D1E40723F752}"/>
                </c:ext>
              </c:extLst>
            </c:dLbl>
            <c:dLbl>
              <c:idx val="2"/>
              <c:layout>
                <c:manualLayout>
                  <c:x val="-4.2472222222222224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EA-43B0-8C3E-D1E40723F752}"/>
                </c:ext>
              </c:extLst>
            </c:dLbl>
            <c:dLbl>
              <c:idx val="3"/>
              <c:layout>
                <c:manualLayout>
                  <c:x val="-5.0805555555555659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EA-43B0-8C3E-D1E40723F752}"/>
                </c:ext>
              </c:extLst>
            </c:dLbl>
            <c:dLbl>
              <c:idx val="4"/>
              <c:layout>
                <c:manualLayout>
                  <c:x val="-5.9138888888888991E-2"/>
                  <c:y val="-5.5555555555555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8EA-43B0-8C3E-D1E40723F752}"/>
                </c:ext>
              </c:extLst>
            </c:dLbl>
            <c:dLbl>
              <c:idx val="5"/>
              <c:layout>
                <c:manualLayout>
                  <c:x val="-5.0805555555555555E-2"/>
                  <c:y val="-4.62962962962963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EA-43B0-8C3E-D1E40723F752}"/>
                </c:ext>
              </c:extLst>
            </c:dLbl>
            <c:dLbl>
              <c:idx val="6"/>
              <c:layout>
                <c:manualLayout>
                  <c:x val="-5.0805555555555555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8EA-43B0-8C3E-D1E40723F752}"/>
                </c:ext>
              </c:extLst>
            </c:dLbl>
            <c:dLbl>
              <c:idx val="7"/>
              <c:layout>
                <c:manualLayout>
                  <c:x val="-5.8194444444444444E-2"/>
                  <c:y val="-2.31481481481481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EA-43B0-8C3E-D1E40723F752}"/>
                </c:ext>
              </c:extLst>
            </c:dLbl>
            <c:dLbl>
              <c:idx val="8"/>
              <c:layout>
                <c:manualLayout>
                  <c:x val="-3.8588363954505892E-2"/>
                  <c:y val="-6.01851851851851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8EA-43B0-8C3E-D1E40723F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Лист1!$A$4:$A$11</c:f>
              <c:strCache>
                <c:ptCount val="8"/>
                <c:pt idx="0">
                  <c:v>35.02.05 (11)</c:v>
                </c:pt>
                <c:pt idx="1">
                  <c:v>35.02.05 (9)</c:v>
                </c:pt>
                <c:pt idx="2">
                  <c:v>36.02.01 (11)</c:v>
                </c:pt>
                <c:pt idx="3">
                  <c:v>36.02.01 (9)</c:v>
                </c:pt>
                <c:pt idx="4">
                  <c:v>36.02.02(03) (11)</c:v>
                </c:pt>
                <c:pt idx="5">
                  <c:v>36.02.03 (9)</c:v>
                </c:pt>
                <c:pt idx="6">
                  <c:v>38.02.01 (11)</c:v>
                </c:pt>
                <c:pt idx="7">
                  <c:v>38.02.01 (9)</c:v>
                </c:pt>
              </c:strCache>
            </c:strRef>
          </c:cat>
          <c:val>
            <c:numRef>
              <c:f>Лист1!$B$4:$B$11</c:f>
              <c:numCache>
                <c:formatCode>0.0</c:formatCode>
                <c:ptCount val="8"/>
                <c:pt idx="0">
                  <c:v>82.2</c:v>
                </c:pt>
                <c:pt idx="1">
                  <c:v>55</c:v>
                </c:pt>
                <c:pt idx="2">
                  <c:v>82.1</c:v>
                </c:pt>
                <c:pt idx="3">
                  <c:v>71.900000000000006</c:v>
                </c:pt>
                <c:pt idx="4">
                  <c:v>50</c:v>
                </c:pt>
                <c:pt idx="5">
                  <c:v>63.3</c:v>
                </c:pt>
                <c:pt idx="6">
                  <c:v>33.299999999999997</c:v>
                </c:pt>
                <c:pt idx="7">
                  <c:v>43.5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8EA-43B0-8C3E-D1E40723F752}"/>
            </c:ext>
          </c:extLst>
        </c:ser>
        <c:ser>
          <c:idx val="1"/>
          <c:order val="1"/>
          <c:tx>
            <c:strRef>
              <c:f>Лист1!$C$3</c:f>
              <c:strCache>
                <c:ptCount val="1"/>
                <c:pt idx="0">
                  <c:v>Качество учебы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5.0805555555555555E-2"/>
                  <c:y val="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8EA-43B0-8C3E-D1E40723F752}"/>
                </c:ext>
              </c:extLst>
            </c:dLbl>
            <c:dLbl>
              <c:idx val="1"/>
              <c:layout>
                <c:manualLayout>
                  <c:x val="-5.6361111111111112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8EA-43B0-8C3E-D1E40723F752}"/>
                </c:ext>
              </c:extLst>
            </c:dLbl>
            <c:dLbl>
              <c:idx val="2"/>
              <c:layout>
                <c:manualLayout>
                  <c:x val="-5.0805555555555555E-2"/>
                  <c:y val="1.85185185185185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8EA-43B0-8C3E-D1E40723F752}"/>
                </c:ext>
              </c:extLst>
            </c:dLbl>
            <c:dLbl>
              <c:idx val="3"/>
              <c:layout>
                <c:manualLayout>
                  <c:x val="-5.0805555555555659E-2"/>
                  <c:y val="5.0925925925925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8EA-43B0-8C3E-D1E40723F752}"/>
                </c:ext>
              </c:extLst>
            </c:dLbl>
            <c:dLbl>
              <c:idx val="4"/>
              <c:layout>
                <c:manualLayout>
                  <c:x val="-5.0805555555555659E-2"/>
                  <c:y val="4.16666666666665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8EA-43B0-8C3E-D1E40723F752}"/>
                </c:ext>
              </c:extLst>
            </c:dLbl>
            <c:dLbl>
              <c:idx val="5"/>
              <c:layout>
                <c:manualLayout>
                  <c:x val="-4.80277777777777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8EA-43B0-8C3E-D1E40723F752}"/>
                </c:ext>
              </c:extLst>
            </c:dLbl>
            <c:dLbl>
              <c:idx val="6"/>
              <c:layout>
                <c:manualLayout>
                  <c:x val="-5.0805555555555555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8EA-43B0-8C3E-D1E40723F752}"/>
                </c:ext>
              </c:extLst>
            </c:dLbl>
            <c:dLbl>
              <c:idx val="7"/>
              <c:layout>
                <c:manualLayout>
                  <c:x val="-5.6361111111111112E-2"/>
                  <c:y val="5.55555555555554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8EA-43B0-8C3E-D1E40723F752}"/>
                </c:ext>
              </c:extLst>
            </c:dLbl>
            <c:dLbl>
              <c:idx val="8"/>
              <c:layout>
                <c:manualLayout>
                  <c:x val="-4.4143919510061448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8EA-43B0-8C3E-D1E40723F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Лист1!$A$4:$A$11</c:f>
              <c:strCache>
                <c:ptCount val="8"/>
                <c:pt idx="0">
                  <c:v>35.02.05 (11)</c:v>
                </c:pt>
                <c:pt idx="1">
                  <c:v>35.02.05 (9)</c:v>
                </c:pt>
                <c:pt idx="2">
                  <c:v>36.02.01 (11)</c:v>
                </c:pt>
                <c:pt idx="3">
                  <c:v>36.02.01 (9)</c:v>
                </c:pt>
                <c:pt idx="4">
                  <c:v>36.02.02(03) (11)</c:v>
                </c:pt>
                <c:pt idx="5">
                  <c:v>36.02.03 (9)</c:v>
                </c:pt>
                <c:pt idx="6">
                  <c:v>38.02.01 (11)</c:v>
                </c:pt>
                <c:pt idx="7">
                  <c:v>38.02.01 (9)</c:v>
                </c:pt>
              </c:strCache>
            </c:strRef>
          </c:cat>
          <c:val>
            <c:numRef>
              <c:f>Лист1!$C$4:$C$11</c:f>
              <c:numCache>
                <c:formatCode>0.0</c:formatCode>
                <c:ptCount val="8"/>
                <c:pt idx="0">
                  <c:v>66.7</c:v>
                </c:pt>
                <c:pt idx="1">
                  <c:v>38.799999999999997</c:v>
                </c:pt>
                <c:pt idx="2">
                  <c:v>53.8</c:v>
                </c:pt>
                <c:pt idx="3">
                  <c:v>48.4</c:v>
                </c:pt>
                <c:pt idx="4">
                  <c:v>50</c:v>
                </c:pt>
                <c:pt idx="5">
                  <c:v>63.3</c:v>
                </c:pt>
                <c:pt idx="6">
                  <c:v>33.299999999999997</c:v>
                </c:pt>
                <c:pt idx="7">
                  <c:v>39.1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C8EA-43B0-8C3E-D1E40723F75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3360576"/>
        <c:axId val="333363904"/>
      </c:lineChart>
      <c:catAx>
        <c:axId val="33336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3363904"/>
        <c:crosses val="autoZero"/>
        <c:auto val="0"/>
        <c:lblAlgn val="ctr"/>
        <c:lblOffset val="100"/>
        <c:noMultiLvlLbl val="0"/>
      </c:catAx>
      <c:valAx>
        <c:axId val="33336390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333360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6037581662296528"/>
          <c:y val="0.11153535539713509"/>
          <c:w val="0.49967938223714103"/>
          <c:h val="5.34196144149955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b="1" i="0" u="none" strike="noStrike" cap="all" normalizeH="0" baseline="0">
                <a:solidFill>
                  <a:sysClr val="windowText" lastClr="000000"/>
                </a:solidFill>
                <a:effectLst/>
              </a:rPr>
              <a:t>Успеваемость и качество учебы по программам бакалавриата, специалитета</a:t>
            </a:r>
            <a:endParaRPr lang="ru-RU" sz="200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spc="120" normalizeH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Лист1!$B$18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ln w="22225" cap="rnd">
              <a:solidFill>
                <a:srgbClr val="0070C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rgbClr val="FFC000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Лист1!$A$19:$A$32</c:f>
              <c:strCache>
                <c:ptCount val="14"/>
                <c:pt idx="0">
                  <c:v>05.03.06</c:v>
                </c:pt>
                <c:pt idx="1">
                  <c:v>19.03.01</c:v>
                </c:pt>
                <c:pt idx="2">
                  <c:v>19.03.03</c:v>
                </c:pt>
                <c:pt idx="3">
                  <c:v>19.03.04</c:v>
                </c:pt>
                <c:pt idx="4">
                  <c:v>20.03.01</c:v>
                </c:pt>
                <c:pt idx="5">
                  <c:v> 35.03.03</c:v>
                </c:pt>
                <c:pt idx="6">
                  <c:v>35.03.04</c:v>
                </c:pt>
                <c:pt idx="7">
                  <c:v>35.03.05</c:v>
                </c:pt>
                <c:pt idx="8">
                  <c:v>35.03.07</c:v>
                </c:pt>
                <c:pt idx="9">
                  <c:v>35.03.08</c:v>
                </c:pt>
                <c:pt idx="10">
                  <c:v>36.03.01</c:v>
                </c:pt>
                <c:pt idx="11">
                  <c:v>36.03.02</c:v>
                </c:pt>
                <c:pt idx="12">
                  <c:v>38.03.01</c:v>
                </c:pt>
                <c:pt idx="13">
                  <c:v>36.05.01</c:v>
                </c:pt>
              </c:strCache>
            </c:strRef>
          </c:cat>
          <c:val>
            <c:numRef>
              <c:f>Лист1!$B$19:$B$32</c:f>
              <c:numCache>
                <c:formatCode>0.0</c:formatCode>
                <c:ptCount val="14"/>
                <c:pt idx="0">
                  <c:v>70.3</c:v>
                </c:pt>
                <c:pt idx="1">
                  <c:v>96.9</c:v>
                </c:pt>
                <c:pt idx="2">
                  <c:v>68.3</c:v>
                </c:pt>
                <c:pt idx="3">
                  <c:v>88.9</c:v>
                </c:pt>
                <c:pt idx="4">
                  <c:v>77.099999999999994</c:v>
                </c:pt>
                <c:pt idx="5">
                  <c:v>60.8</c:v>
                </c:pt>
                <c:pt idx="6">
                  <c:v>73.400000000000006</c:v>
                </c:pt>
                <c:pt idx="7">
                  <c:v>61.5</c:v>
                </c:pt>
                <c:pt idx="8">
                  <c:v>55.7</c:v>
                </c:pt>
                <c:pt idx="9">
                  <c:v>42.1</c:v>
                </c:pt>
                <c:pt idx="10">
                  <c:v>40.1</c:v>
                </c:pt>
                <c:pt idx="11">
                  <c:v>56.8</c:v>
                </c:pt>
                <c:pt idx="12">
                  <c:v>37.5</c:v>
                </c:pt>
                <c:pt idx="13">
                  <c:v>80.7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3F-4157-9E20-36CF3077A95F}"/>
            </c:ext>
          </c:extLst>
        </c:ser>
        <c:ser>
          <c:idx val="1"/>
          <c:order val="1"/>
          <c:tx>
            <c:strRef>
              <c:f>Лист1!$C$18</c:f>
              <c:strCache>
                <c:ptCount val="1"/>
                <c:pt idx="0">
                  <c:v>Качество учебы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dLbl>
              <c:idx val="12"/>
              <c:layout>
                <c:manualLayout>
                  <c:x val="-4.8313077110483153E-2"/>
                  <c:y val="-4.71682884908212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CC-4F72-87E3-2D60374DF1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Лист1!$A$19:$A$32</c:f>
              <c:strCache>
                <c:ptCount val="14"/>
                <c:pt idx="0">
                  <c:v>05.03.06</c:v>
                </c:pt>
                <c:pt idx="1">
                  <c:v>19.03.01</c:v>
                </c:pt>
                <c:pt idx="2">
                  <c:v>19.03.03</c:v>
                </c:pt>
                <c:pt idx="3">
                  <c:v>19.03.04</c:v>
                </c:pt>
                <c:pt idx="4">
                  <c:v>20.03.01</c:v>
                </c:pt>
                <c:pt idx="5">
                  <c:v> 35.03.03</c:v>
                </c:pt>
                <c:pt idx="6">
                  <c:v>35.03.04</c:v>
                </c:pt>
                <c:pt idx="7">
                  <c:v>35.03.05</c:v>
                </c:pt>
                <c:pt idx="8">
                  <c:v>35.03.07</c:v>
                </c:pt>
                <c:pt idx="9">
                  <c:v>35.03.08</c:v>
                </c:pt>
                <c:pt idx="10">
                  <c:v>36.03.01</c:v>
                </c:pt>
                <c:pt idx="11">
                  <c:v>36.03.02</c:v>
                </c:pt>
                <c:pt idx="12">
                  <c:v>38.03.01</c:v>
                </c:pt>
                <c:pt idx="13">
                  <c:v>36.05.01</c:v>
                </c:pt>
              </c:strCache>
            </c:strRef>
          </c:cat>
          <c:val>
            <c:numRef>
              <c:f>Лист1!$C$19:$C$32</c:f>
              <c:numCache>
                <c:formatCode>0.0</c:formatCode>
                <c:ptCount val="14"/>
                <c:pt idx="0">
                  <c:v>55.7</c:v>
                </c:pt>
                <c:pt idx="1">
                  <c:v>96.9</c:v>
                </c:pt>
                <c:pt idx="2">
                  <c:v>63.5</c:v>
                </c:pt>
                <c:pt idx="3">
                  <c:v>88.9</c:v>
                </c:pt>
                <c:pt idx="4">
                  <c:v>69.400000000000006</c:v>
                </c:pt>
                <c:pt idx="5">
                  <c:v>57.5</c:v>
                </c:pt>
                <c:pt idx="6">
                  <c:v>62.3</c:v>
                </c:pt>
                <c:pt idx="7">
                  <c:v>56.8</c:v>
                </c:pt>
                <c:pt idx="8">
                  <c:v>47.1</c:v>
                </c:pt>
                <c:pt idx="9">
                  <c:v>19.8</c:v>
                </c:pt>
                <c:pt idx="10">
                  <c:v>36.4</c:v>
                </c:pt>
                <c:pt idx="11">
                  <c:v>42.8</c:v>
                </c:pt>
                <c:pt idx="12">
                  <c:v>50</c:v>
                </c:pt>
                <c:pt idx="13">
                  <c:v>66.400000000000006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3F-4157-9E20-36CF3077A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5761744"/>
        <c:axId val="425762160"/>
      </c:lineChart>
      <c:catAx>
        <c:axId val="42576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762160"/>
        <c:crosses val="autoZero"/>
        <c:auto val="1"/>
        <c:lblAlgn val="ctr"/>
        <c:lblOffset val="100"/>
        <c:noMultiLvlLbl val="0"/>
      </c:catAx>
      <c:valAx>
        <c:axId val="425762160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425761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400" b="1" i="0" cap="all" baseline="0">
                <a:solidFill>
                  <a:schemeClr val="tx1"/>
                </a:solidFill>
                <a:effectLst/>
              </a:rPr>
              <a:t>Успеваемость и качество учебы по программам магистратуры</a:t>
            </a:r>
            <a:endParaRPr lang="ru-RU" sz="240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13937667056601555"/>
          <c:y val="1.27495873952425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Лист1!$B$40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ln w="22225" cap="rnd">
              <a:solidFill>
                <a:srgbClr val="0070C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rgbClr val="FFC000"/>
                </a:solidFill>
                <a:round/>
              </a:ln>
              <a:effectLst/>
            </c:spPr>
          </c:marker>
          <c:dLbls>
            <c:dLbl>
              <c:idx val="3"/>
              <c:layout>
                <c:manualLayout>
                  <c:x val="-3.9916549888481166E-2"/>
                  <c:y val="4.1462762504300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E2-4B24-93A3-132D7A3704F9}"/>
                </c:ext>
              </c:extLst>
            </c:dLbl>
            <c:dLbl>
              <c:idx val="4"/>
              <c:layout>
                <c:manualLayout>
                  <c:x val="-3.6952360101912218E-2"/>
                  <c:y val="3.29630375741382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E2-4B24-93A3-132D7A3704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Лист1!$A$41:$A$49</c:f>
              <c:strCache>
                <c:ptCount val="9"/>
                <c:pt idx="0">
                  <c:v>05.04.06</c:v>
                </c:pt>
                <c:pt idx="1">
                  <c:v>19.04.03</c:v>
                </c:pt>
                <c:pt idx="2">
                  <c:v>35.04.03</c:v>
                </c:pt>
                <c:pt idx="3">
                  <c:v>35.04.04</c:v>
                </c:pt>
                <c:pt idx="4">
                  <c:v>35.04.05</c:v>
                </c:pt>
                <c:pt idx="5">
                  <c:v>36.04.01</c:v>
                </c:pt>
                <c:pt idx="6">
                  <c:v>36.04.02</c:v>
                </c:pt>
                <c:pt idx="7">
                  <c:v>38.04.01</c:v>
                </c:pt>
                <c:pt idx="8">
                  <c:v>38.04.02</c:v>
                </c:pt>
              </c:strCache>
            </c:strRef>
          </c:cat>
          <c:val>
            <c:numRef>
              <c:f>Лист1!$B$41:$B$49</c:f>
              <c:numCache>
                <c:formatCode>General</c:formatCode>
                <c:ptCount val="9"/>
                <c:pt idx="0">
                  <c:v>83.3</c:v>
                </c:pt>
                <c:pt idx="1">
                  <c:v>83.3</c:v>
                </c:pt>
                <c:pt idx="2">
                  <c:v>100</c:v>
                </c:pt>
                <c:pt idx="3">
                  <c:v>90</c:v>
                </c:pt>
                <c:pt idx="4">
                  <c:v>75</c:v>
                </c:pt>
                <c:pt idx="5">
                  <c:v>100</c:v>
                </c:pt>
                <c:pt idx="6">
                  <c:v>88.9</c:v>
                </c:pt>
                <c:pt idx="7">
                  <c:v>100</c:v>
                </c:pt>
                <c:pt idx="8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23-4EA8-912E-39032B833E70}"/>
            </c:ext>
          </c:extLst>
        </c:ser>
        <c:ser>
          <c:idx val="1"/>
          <c:order val="1"/>
          <c:tx>
            <c:strRef>
              <c:f>Лист1!$C$40</c:f>
              <c:strCache>
                <c:ptCount val="1"/>
                <c:pt idx="0">
                  <c:v>Качество учебы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dLbl>
              <c:idx val="2"/>
              <c:layout>
                <c:manualLayout>
                  <c:x val="2.862298680165317E-2"/>
                  <c:y val="-3.93376639543397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E2-4B24-93A3-132D7A3704F9}"/>
                </c:ext>
              </c:extLst>
            </c:dLbl>
            <c:dLbl>
              <c:idx val="3"/>
              <c:layout>
                <c:manualLayout>
                  <c:x val="-3.1023980528774114E-2"/>
                  <c:y val="-3.7212732721799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EE2-4B24-93A3-132D7A3704F9}"/>
                </c:ext>
              </c:extLst>
            </c:dLbl>
            <c:dLbl>
              <c:idx val="4"/>
              <c:layout>
                <c:manualLayout>
                  <c:x val="-3.6952360101912218E-2"/>
                  <c:y val="-3.93376639543397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E2-4B24-93A3-132D7A3704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Лист1!$A$41:$A$49</c:f>
              <c:strCache>
                <c:ptCount val="9"/>
                <c:pt idx="0">
                  <c:v>05.04.06</c:v>
                </c:pt>
                <c:pt idx="1">
                  <c:v>19.04.03</c:v>
                </c:pt>
                <c:pt idx="2">
                  <c:v>35.04.03</c:v>
                </c:pt>
                <c:pt idx="3">
                  <c:v>35.04.04</c:v>
                </c:pt>
                <c:pt idx="4">
                  <c:v>35.04.05</c:v>
                </c:pt>
                <c:pt idx="5">
                  <c:v>36.04.01</c:v>
                </c:pt>
                <c:pt idx="6">
                  <c:v>36.04.02</c:v>
                </c:pt>
                <c:pt idx="7">
                  <c:v>38.04.01</c:v>
                </c:pt>
                <c:pt idx="8">
                  <c:v>38.04.02</c:v>
                </c:pt>
              </c:strCache>
            </c:strRef>
          </c:cat>
          <c:val>
            <c:numRef>
              <c:f>Лист1!$C$41:$C$49</c:f>
              <c:numCache>
                <c:formatCode>General</c:formatCode>
                <c:ptCount val="9"/>
                <c:pt idx="0">
                  <c:v>83.3</c:v>
                </c:pt>
                <c:pt idx="1">
                  <c:v>86.4</c:v>
                </c:pt>
                <c:pt idx="2">
                  <c:v>100</c:v>
                </c:pt>
                <c:pt idx="3">
                  <c:v>90</c:v>
                </c:pt>
                <c:pt idx="4">
                  <c:v>75</c:v>
                </c:pt>
                <c:pt idx="5">
                  <c:v>100</c:v>
                </c:pt>
                <c:pt idx="6">
                  <c:v>88.9</c:v>
                </c:pt>
                <c:pt idx="7">
                  <c:v>100</c:v>
                </c:pt>
                <c:pt idx="8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23-4EA8-912E-39032B833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362656"/>
        <c:axId val="333361824"/>
      </c:lineChart>
      <c:catAx>
        <c:axId val="33336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3361824"/>
        <c:crosses val="autoZero"/>
        <c:auto val="1"/>
        <c:lblAlgn val="ctr"/>
        <c:lblOffset val="100"/>
        <c:noMultiLvlLbl val="0"/>
      </c:catAx>
      <c:valAx>
        <c:axId val="333361824"/>
        <c:scaling>
          <c:orientation val="minMax"/>
          <c:max val="100"/>
          <c:min val="40"/>
        </c:scaling>
        <c:delete val="1"/>
        <c:axPos val="l"/>
        <c:numFmt formatCode="General" sourceLinked="1"/>
        <c:majorTickMark val="none"/>
        <c:minorTickMark val="none"/>
        <c:tickLblPos val="nextTo"/>
        <c:crossAx val="33336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5328436896367263"/>
          <c:y val="0.66210732274727169"/>
          <c:w val="0.51434621176545281"/>
          <c:h val="5.8967343655256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E80C4-ABB8-4B0F-966E-42BA736C111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4B1F0-C721-4AC7-89EE-228E6BE59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652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4B1F0-C721-4AC7-89EE-228E6BE59AC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541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4B1F0-C721-4AC7-89EE-228E6BE59AC8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54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A65FC-B17E-3AF2-45B6-4CC3C28BE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AAAA29-98AC-DA9D-9B36-E2389123C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512447-F55D-D3EE-A085-D32FCA9F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6A7B35-F316-DA2D-2D34-78A8B7C94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69465C-0531-1CFE-BFF7-D6C6D9CC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847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609D7-3E50-F80E-6C7E-230549027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A2FAD-7644-AA9B-F95A-683F70A3E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B7295A-7159-2296-43F3-BBF79AD2F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5773F8-73F2-F3DF-CBF1-2B35B4E92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D4EE8B-EBCB-7986-6459-B40C9289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23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714F281-0A61-043C-33C8-C57FDB7BD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C22775-540C-9EA6-C012-76EC4527D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C4C41D-8B74-063A-C038-5BAC90CF7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30087D-95DC-DB37-749B-93265EAEA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44AD84-1C77-49A0-3C8F-D04ACDF80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63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5C576-530C-E109-A00C-A1B100EC4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2ECCDE-7C49-14DD-AB2F-37694523D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8DFE88-B7F3-0843-00CE-A20958957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BF130B-8766-C250-6894-2745824E9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191418-AA2B-6AAC-1871-E71D1BAF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16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211B0-64C5-51E4-6EBA-1841D5C69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D2C47B-3EE2-6F2F-6777-942F68BC3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9136ED-B340-B899-7C46-3742D75FC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3877F4-7DBD-1D45-D4BA-07296107A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CBDE0E-7A77-39B3-693E-0B44E7FE8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7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6D228-24D8-19DD-5981-38EC29F2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144DC1-5563-F0CD-090E-BCB843A76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8D2D2A1-2A00-C874-4E0C-34DE34BC7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4A05DC-38C4-1CCE-801E-DF2FB92E5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0A73B0-502F-3765-E7EB-BB6B7EC30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98CE70-44BD-BBEA-336A-7092FB3BC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78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671BC-3996-8B3A-69FC-0C3F71CCB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9DCFA9-2A9B-2C3E-62DC-0C898590F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C8945A-A913-6EFB-A92A-F592184B6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D5D114-A2B0-C8DB-41CC-B0E4FDA9D7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1F8A71C-0329-F159-3175-2A962B7472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4D9BD15-D235-9C7A-D290-46A57B59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F8BA5DB-0C5C-6BC8-DC7A-851AEA62F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6AEEAB-5210-5719-C282-F8EB99F3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61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312A5-7B96-C959-6D63-666EE998F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C4602D-5311-4D52-6101-2D2904CC5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AD5B1FE-8FAF-03BF-36D5-54704B139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FA459DF-C3C5-3E61-AA4A-009AD932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DAC4D7F-B9CC-2EC7-38FB-635EC5D0D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25AD25-F886-74FB-7268-2DB03C24A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49D3C2-E5DA-65A5-6623-3E4293EEB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82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6524E-FD15-22FA-9A82-57FABE6E1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635B88-0034-B823-BC9A-2016AA5D1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F76F61-4565-4CB4-0465-5B40AD1F8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251052-86DB-6695-D972-0894DA588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43DE01-D85F-A43C-1680-8DEF7DB42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109FBC-017D-460A-253F-7625055F3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816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A7E75-A0BD-6F05-61F4-F7CBB1107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CC1FBFE-BEB9-46AE-54A9-0DF09125B4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5FD62C-3BA9-8DAA-AB09-A59EB289D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889AE5-6A6A-A9F6-B569-820605EAB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60C080-25DA-ECC7-DFB5-8A7F6A110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E0226B-DCF2-7323-C7B1-199D803DE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57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54B0D-624F-A782-9123-96D2FF739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83C4DE-5FFC-2A50-AA34-0521CAE55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2024BE-98F7-EBBE-DB36-A770847BA6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C15949-26B1-4AB5-87F6-2A90262652AC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9558CC-2C22-9FF4-AC07-75490E182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11870B-D7E2-C492-CD8C-EE7CCA668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35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22960" y="758952"/>
            <a:ext cx="7543800" cy="3030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ФГБОУ ВО Донской ГАУ (головная) </a:t>
            </a: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3600" b="1" dirty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825038" y="4455621"/>
            <a:ext cx="7543800" cy="1143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70C0"/>
                </a:solidFill>
              </a:rPr>
              <a:t>Итоги зимней промежуточной аттестации </a:t>
            </a:r>
          </a:p>
          <a:p>
            <a:r>
              <a:rPr lang="ru-RU" dirty="0">
                <a:solidFill>
                  <a:srgbClr val="0070C0"/>
                </a:solidFill>
              </a:rPr>
              <a:t>в 2025-2026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2334405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725721"/>
              </p:ext>
            </p:extLst>
          </p:nvPr>
        </p:nvGraphicFramePr>
        <p:xfrm>
          <a:off x="0" y="255028"/>
          <a:ext cx="8820472" cy="659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7665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000075"/>
              </p:ext>
            </p:extLst>
          </p:nvPr>
        </p:nvGraphicFramePr>
        <p:xfrm>
          <a:off x="179512" y="332656"/>
          <a:ext cx="8964488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2909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764138"/>
              </p:ext>
            </p:extLst>
          </p:nvPr>
        </p:nvGraphicFramePr>
        <p:xfrm>
          <a:off x="179512" y="188640"/>
          <a:ext cx="8568952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2175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620688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зимней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2025  - 2026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2219846"/>
              </p:ext>
            </p:extLst>
          </p:nvPr>
        </p:nvGraphicFramePr>
        <p:xfrm>
          <a:off x="104824" y="1183173"/>
          <a:ext cx="8640958" cy="558111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067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Уровень образования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 студентов на начало сессии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Качество учебы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получивших отсрочку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/>
                        <a:t>обязан-ных</a:t>
                      </a:r>
                      <a:r>
                        <a:rPr lang="ru-RU" sz="800" dirty="0"/>
                        <a:t> сдавать экзаменационную сессию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получивших неуд.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  БАКАЛАВРИАТ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743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743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15,2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30,1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35,8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64,2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54,6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  МАГИСТРАТУРА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53,1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36,9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91,3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89,3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42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/>
                        <a:t>СПЕЦИАЛИТЕТ</a:t>
                      </a:r>
                      <a:endParaRPr lang="ru-RU" sz="12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80,7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66,4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4382658"/>
                  </a:ext>
                </a:extLst>
              </a:tr>
              <a:tr h="628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>
                          <a:solidFill>
                            <a:schemeClr val="tx1"/>
                          </a:solidFill>
                        </a:rPr>
                        <a:t>СРЕДНЕЕ ПРОФЕССИОНАЛЬНОЕ ОБРАЗОВАНИЕ</a:t>
                      </a:r>
                      <a:endParaRPr lang="ru-RU" sz="12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23,3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66,3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49,5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28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/>
                        <a:t>ПОДГОТОВКА КАДРОВ ВЫСШЕЙ КВАЛИФИКАЦИИ</a:t>
                      </a:r>
                      <a:endParaRPr lang="ru-RU" sz="12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61,9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88,7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84,5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</a:rPr>
                        <a:t>Итого по головному 25-26 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251934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</a:rPr>
                        <a:t>Итого по головному 2024-2025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565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67,2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54,6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3621053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по головному 2023-2024: 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головному 2022-2023: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1497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1497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18,9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12,2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25,5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30,2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69,8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56,6</a:t>
                      </a:r>
                    </a:p>
                  </a:txBody>
                  <a:tcPr marL="8871" marR="8871" marT="8871" marB="0" anchor="ctr"/>
                </a:tc>
                <a:extLst>
                  <a:ext uri="{0D108BD9-81ED-4DB2-BD59-A6C34878D82A}">
                    <a16:rowId xmlns:a16="http://schemas.microsoft.com/office/drawing/2014/main" val="386620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141728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267934"/>
              </p:ext>
            </p:extLst>
          </p:nvPr>
        </p:nvGraphicFramePr>
        <p:xfrm>
          <a:off x="251520" y="951066"/>
          <a:ext cx="8640958" cy="57065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36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Факультет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 студентов на начало сессии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Качество учебы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7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получивших отсрочку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/>
                        <a:t>обязан-ных</a:t>
                      </a:r>
                      <a:r>
                        <a:rPr lang="ru-RU" sz="800" dirty="0"/>
                        <a:t> сдавать экзаменационную сессию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2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Агрономический факультет</a:t>
                      </a: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</a:rPr>
                        <a:t>Факультет ветеринарной медицины</a:t>
                      </a:r>
                      <a:endParaRPr lang="ru-RU" sz="1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</a:rPr>
                        <a:t>Биотехнологический факультет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</a:rPr>
                        <a:t>Факультет экономики и управления</a:t>
                      </a:r>
                      <a:endParaRPr lang="ru-RU" sz="1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</a:rPr>
                        <a:t>Донской аграрный колледж</a:t>
                      </a:r>
                      <a:endParaRPr lang="ru-RU" sz="14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23,3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49,5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907149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Аспирантура</a:t>
                      </a:r>
                      <a:endParaRPr lang="ru-RU" sz="14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88,7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3456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по головному 25-26</a:t>
                      </a:r>
                    </a:p>
                  </a:txBody>
                  <a:tcPr marL="68580" marR="68580" marT="0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349235"/>
                  </a:ext>
                </a:extLst>
              </a:tr>
              <a:tr h="2352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по головному 2024-2025: 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565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54,6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4810646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по головному 2023-2024: 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80ACA248-EC78-8DCA-D581-1898C84BF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93520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зимней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2025  - 2026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92149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381476"/>
              </p:ext>
            </p:extLst>
          </p:nvPr>
        </p:nvGraphicFramePr>
        <p:xfrm>
          <a:off x="12138" y="878822"/>
          <a:ext cx="9145013" cy="563876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245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4640538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999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6912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Уровень образования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Курс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 студентов на начало сессии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Из них: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800" kern="1200">
                          <a:solidFill>
                            <a:schemeClr val="tx1"/>
                          </a:solidFill>
                        </a:rPr>
                        <a:t>сдали по всем предметам: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800" kern="1200">
                          <a:solidFill>
                            <a:schemeClr val="tx1"/>
                          </a:solidFill>
                        </a:rPr>
                        <a:t>Средний балл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800" kern="1200">
                          <a:solidFill>
                            <a:schemeClr val="tx1"/>
                          </a:solidFill>
                        </a:rPr>
                        <a:t>Процент успеваемости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800"/>
                        <a:t>Качество учебы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получивших отсрочку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обязан-ных сдавать экзаменационную сессию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>
                          <a:solidFill>
                            <a:schemeClr val="tx1"/>
                          </a:solidFill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>
                          <a:solidFill>
                            <a:schemeClr val="tx1"/>
                          </a:solidFill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>
                          <a:solidFill>
                            <a:schemeClr val="tx1"/>
                          </a:solidFill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>
                          <a:solidFill>
                            <a:schemeClr val="tx1"/>
                          </a:solidFill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3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952">
                <a:tc gridSpan="16">
                  <a:txBody>
                    <a:bodyPr/>
                    <a:lstStyle/>
                    <a:p>
                      <a:pPr algn="ctr"/>
                      <a:r>
                        <a:rPr lang="ru-RU" sz="2000" b="1" kern="1200">
                          <a:solidFill>
                            <a:schemeClr val="tx1"/>
                          </a:solidFill>
                        </a:rPr>
                        <a:t>Агрономический факультет</a:t>
                      </a:r>
                      <a:endParaRPr lang="ru-RU" sz="2000" dirty="0"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065">
                <a:tc rowSpan="4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/>
                        <a:t>БАКАЛАВРИАТ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065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065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065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499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06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/>
                        <a:t>МАГИСТРАТУРА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065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087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127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факультету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21,1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34,1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30,4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69,6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60,0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004365"/>
                  </a:ext>
                </a:extLst>
              </a:tr>
              <a:tr h="3150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факультету 2024-2025: 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386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386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57,8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56,2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8244406"/>
                  </a:ext>
                </a:extLst>
              </a:tr>
              <a:tr h="3150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по факультету 2023-2024: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5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60,68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C0F31BD-6399-3AD7-1054-F0A6604FD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44" y="246089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зимней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2025  - 2026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828449"/>
              </p:ext>
            </p:extLst>
          </p:nvPr>
        </p:nvGraphicFramePr>
        <p:xfrm>
          <a:off x="62880" y="532741"/>
          <a:ext cx="9081119" cy="620744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182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1783908120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13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799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6622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Уровень образования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/>
                        <a:t>Курс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 студентов на начало сессии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Качество учебы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получивших отсрочку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/>
                        <a:t>обязан-</a:t>
                      </a:r>
                      <a:r>
                        <a:rPr lang="ru-RU" sz="700" dirty="0" err="1"/>
                        <a:t>ных</a:t>
                      </a:r>
                      <a:r>
                        <a:rPr lang="ru-RU" sz="700" dirty="0"/>
                        <a:t> сдавать экзаменационную сессию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700" kern="1200" dirty="0">
                          <a:solidFill>
                            <a:schemeClr val="tx1"/>
                          </a:solidFill>
                        </a:rPr>
                        <a:t>получивших неудовлетворительные оценки</a:t>
                      </a:r>
                      <a:endParaRPr lang="ru-RU" sz="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0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591">
                <a:tc gridSpan="16"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tx1"/>
                          </a:solidFill>
                        </a:rPr>
                        <a:t>Факультет ветеринарной медицины</a:t>
                      </a:r>
                      <a:endParaRPr lang="ru-RU" sz="1800" dirty="0"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07">
                <a:tc rowSpan="4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БАКАЛАВРИАТ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07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07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4404382"/>
                  </a:ext>
                </a:extLst>
              </a:tr>
              <a:tr h="231507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9619258"/>
                  </a:ext>
                </a:extLst>
              </a:tr>
              <a:tr h="343362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9967429"/>
                  </a:ext>
                </a:extLst>
              </a:tr>
              <a:tr h="23150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МАГИСТРАТУРА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3659650"/>
                  </a:ext>
                </a:extLst>
              </a:tr>
              <a:tr h="23150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6611335"/>
                  </a:ext>
                </a:extLst>
              </a:tr>
              <a:tr h="343362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2423677"/>
                  </a:ext>
                </a:extLst>
              </a:tr>
              <a:tr h="231507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СПЕЦИАЛИТЕТ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0681809"/>
                  </a:ext>
                </a:extLst>
              </a:tr>
              <a:tr h="23150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3670001"/>
                  </a:ext>
                </a:extLst>
              </a:tr>
              <a:tr h="23150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9860527"/>
                  </a:ext>
                </a:extLst>
              </a:tr>
              <a:tr h="23150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0974206"/>
                  </a:ext>
                </a:extLst>
              </a:tr>
              <a:tr h="23150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3595560"/>
                  </a:ext>
                </a:extLst>
              </a:tr>
              <a:tr h="343362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5103057"/>
                  </a:ext>
                </a:extLst>
              </a:tr>
              <a:tr h="343362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факультету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11,2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24,6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30,8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22,6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77,4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66,5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958269"/>
                  </a:ext>
                </a:extLst>
              </a:tr>
              <a:tr h="3433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факультету 2024-2025: 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74,8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57,7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9839422"/>
                  </a:ext>
                </a:extLst>
              </a:tr>
              <a:tr h="3433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по факультету 2023-2024: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2E954F6-2B12-298A-9D5B-63B99CB8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645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зимней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2025  - 2026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150969"/>
              </p:ext>
            </p:extLst>
          </p:nvPr>
        </p:nvGraphicFramePr>
        <p:xfrm>
          <a:off x="8012" y="1340768"/>
          <a:ext cx="9028490" cy="541176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201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596552987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513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2602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Уровень образования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/>
                        <a:t>Курс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 студентов на начало сессии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Качество учебы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/>
                        <a:t>получивших отсрочку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err="1"/>
                        <a:t>обязан-ных</a:t>
                      </a:r>
                      <a:r>
                        <a:rPr lang="ru-RU" sz="700" dirty="0"/>
                        <a:t> сдавать экзаменационную сессию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447">
                <a:tc gridSpan="16">
                  <a:txBody>
                    <a:bodyPr/>
                    <a:lstStyle/>
                    <a:p>
                      <a:pPr algn="ctr"/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</a:rPr>
                        <a:t>Биотехнологический факультет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992">
                <a:tc rowSpan="4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БАКАЛАВРИАТ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992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992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III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992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60711"/>
                  </a:ext>
                </a:extLst>
              </a:tr>
              <a:tr h="336992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663362"/>
                  </a:ext>
                </a:extLst>
              </a:tr>
              <a:tr h="33699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МАГИСТРАТУРА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9509129"/>
                  </a:ext>
                </a:extLst>
              </a:tr>
              <a:tr h="33699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6992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55,6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0,0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29,6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18,5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4,3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81,5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85,2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992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факультету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17,1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31,1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30,5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69,5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60,2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765927"/>
                  </a:ext>
                </a:extLst>
              </a:tr>
              <a:tr h="3369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факультету 2024-2025: 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15,7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35,0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65,0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60,3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9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по факультету 2023-2024: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23,2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3,58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54,14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01D90AC-41CD-1322-D6CF-1679A76E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620688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зимней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2025  - 2026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367055"/>
              </p:ext>
            </p:extLst>
          </p:nvPr>
        </p:nvGraphicFramePr>
        <p:xfrm>
          <a:off x="262817" y="1484784"/>
          <a:ext cx="8618365" cy="523923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153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768015876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100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7884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Уровень образования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/>
                        <a:t>Курс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 студентов на начало сессии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Качество учебы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получивших отсрочку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/>
                        <a:t>обязан-ных</a:t>
                      </a:r>
                      <a:r>
                        <a:rPr lang="ru-RU" sz="800" dirty="0"/>
                        <a:t> сдавать экзаменационную сессию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562">
                <a:tc gridSpan="16">
                  <a:txBody>
                    <a:bodyPr/>
                    <a:lstStyle/>
                    <a:p>
                      <a:pPr algn="ctr"/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</a:rPr>
                        <a:t>Факультет экономики и управления</a:t>
                      </a:r>
                      <a:endParaRPr lang="ru-RU" sz="1400" dirty="0"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698">
                <a:tc rowSpan="2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БАКАЛАВРИАТ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698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0651918"/>
                  </a:ext>
                </a:extLst>
              </a:tr>
              <a:tr h="360041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3182520"/>
                  </a:ext>
                </a:extLst>
              </a:tr>
              <a:tr h="43204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МАГИСТРАТУРА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66182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ИТОГО: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67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факультету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44,4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33,3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27,8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72,2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77,8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187529"/>
                  </a:ext>
                </a:extLst>
              </a:tr>
              <a:tr h="273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факультету 2024-2025: 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55,6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75,6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7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по факультету 2023-2024: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7DAEBCC-D4C6-AD92-F8E6-D7F43030C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620688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зимней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2025  - 2026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358134"/>
              </p:ext>
            </p:extLst>
          </p:nvPr>
        </p:nvGraphicFramePr>
        <p:xfrm>
          <a:off x="251520" y="1213641"/>
          <a:ext cx="8640960" cy="503546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107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798">
                  <a:extLst>
                    <a:ext uri="{9D8B030D-6E8A-4147-A177-3AD203B41FA5}">
                      <a16:colId xmlns:a16="http://schemas.microsoft.com/office/drawing/2014/main" val="3168626944"/>
                    </a:ext>
                  </a:extLst>
                </a:gridCol>
                <a:gridCol w="433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7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09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338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182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8698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Уровень образования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/>
                        <a:t>Курс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 студентов на начало сессии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Качество учебы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5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/>
                        <a:t>получивших отсрочку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/>
                        <a:t>обязан-</a:t>
                      </a:r>
                      <a:r>
                        <a:rPr lang="ru-RU" sz="700" dirty="0" err="1"/>
                        <a:t>ных</a:t>
                      </a:r>
                      <a:r>
                        <a:rPr lang="ru-RU" sz="700" dirty="0"/>
                        <a:t> сдавать экзаменационную сессию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9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767">
                <a:tc gridSpan="16"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tx1"/>
                          </a:solidFill>
                        </a:rPr>
                        <a:t>Донской аграрный колледж</a:t>
                      </a:r>
                      <a:endParaRPr lang="ru-RU" sz="1800" dirty="0"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 rowSpan="3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СРЕДНЕЕ ПРОФЕССИОНАЛЬНОЕ ОБРАЗОВАНИЕ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9364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000763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III</a:t>
                      </a:r>
                    </a:p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7746038"/>
                  </a:ext>
                </a:extLst>
              </a:tr>
              <a:tr h="620756">
                <a:tc>
                  <a:txBody>
                    <a:bodyPr/>
                    <a:lstStyle/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Донской аграрный колледж</a:t>
                      </a:r>
                    </a:p>
                    <a:p>
                      <a:pPr marL="0" indent="0"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23,3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66,3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49,5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904638"/>
                  </a:ext>
                </a:extLst>
              </a:tr>
              <a:tr h="6207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ДАК 2024-2025: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42,0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58,0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27,0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4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по ДАК 2023-2024: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14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по ДАК 2022-2023: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9,6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24,1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60,2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8871" marR="8871" marT="8871" marB="0" anchor="ctr"/>
                </a:tc>
                <a:extLst>
                  <a:ext uri="{0D108BD9-81ED-4DB2-BD59-A6C34878D82A}">
                    <a16:rowId xmlns:a16="http://schemas.microsoft.com/office/drawing/2014/main" val="2552110384"/>
                  </a:ext>
                </a:extLst>
              </a:tr>
            </a:tbl>
          </a:graphicData>
        </a:graphic>
      </p:graphicFrame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1535FE21-2D49-B57D-715C-F707890A13BC}"/>
              </a:ext>
            </a:extLst>
          </p:cNvPr>
          <p:cNvSpPr txBox="1">
            <a:spLocks/>
          </p:cNvSpPr>
          <p:nvPr/>
        </p:nvSpPr>
        <p:spPr>
          <a:xfrm>
            <a:off x="457200" y="308834"/>
            <a:ext cx="8229600" cy="5333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/>
              <a:t>Результаты</a:t>
            </a:r>
            <a:br>
              <a:rPr lang="ru-RU" sz="1600"/>
            </a:br>
            <a:r>
              <a:rPr lang="ru-RU" sz="1600" u="sng">
                <a:solidFill>
                  <a:prstClr val="black"/>
                </a:solidFill>
              </a:rPr>
              <a:t>___</a:t>
            </a:r>
            <a:r>
              <a:rPr lang="ru-RU" sz="1600" u="dbl">
                <a:solidFill>
                  <a:prstClr val="black"/>
                </a:solidFill>
              </a:rPr>
              <a:t> зимней </a:t>
            </a:r>
            <a:r>
              <a:rPr lang="ru-RU" sz="1600" u="sng">
                <a:solidFill>
                  <a:prstClr val="black"/>
                </a:solidFill>
              </a:rPr>
              <a:t>___</a:t>
            </a:r>
            <a:r>
              <a:rPr lang="ru-RU" sz="1600">
                <a:solidFill>
                  <a:prstClr val="black"/>
                </a:solidFill>
              </a:rPr>
              <a:t> промежуточной аттестации   2025  - 2026    учебного года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4517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4022929"/>
              </p:ext>
            </p:extLst>
          </p:nvPr>
        </p:nvGraphicFramePr>
        <p:xfrm>
          <a:off x="274110" y="1268760"/>
          <a:ext cx="8546356" cy="511756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083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082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300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Уровень образования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/>
                        <a:t>Курс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Кол-во студентов на начало сессии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</a:rPr>
                        <a:t>Качество учебы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0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получивших отсрочку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/>
                        <a:t>обязан-ных</a:t>
                      </a:r>
                      <a:r>
                        <a:rPr lang="ru-RU" sz="800" dirty="0"/>
                        <a:t> сдавать экзаменационную сессию</a:t>
                      </a:r>
                      <a:endParaRPr lang="ru-RU" sz="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</a:rPr>
                        <a:t>получивших неуд.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0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/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/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997">
                <a:tc gridSpan="16">
                  <a:txBody>
                    <a:bodyPr/>
                    <a:lstStyle/>
                    <a:p>
                      <a:pPr algn="ctr"/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</a:rPr>
                        <a:t>Аспирантура</a:t>
                      </a:r>
                      <a:endParaRPr lang="ru-RU" sz="1400" dirty="0">
                        <a:latin typeface="Constantia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253"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ПРОГРАММЫ</a:t>
                      </a:r>
                      <a:r>
                        <a:rPr lang="ru-RU" sz="1400" b="1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ПОДГОТОВКИ КАДРОВ ВЫСШЕЙ КВАЛИФИКАЦИИ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6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III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092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61,9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88,7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84,5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88948"/>
                  </a:ext>
                </a:extLst>
              </a:tr>
              <a:tr h="440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Итого  2024-2025: 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89,3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87,4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1823739"/>
                  </a:ext>
                </a:extLst>
              </a:tr>
              <a:tr h="473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Итого  2023-2024: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94,7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A71DAEC-21A6-0751-294F-8E43185E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зимней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2025  - 2026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678999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6247</TotalTime>
  <Words>1864</Words>
  <Application>Microsoft Office PowerPoint</Application>
  <PresentationFormat>Экран (4:3)</PresentationFormat>
  <Paragraphs>1402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Constantia</vt:lpstr>
      <vt:lpstr>Times New Roman</vt:lpstr>
      <vt:lpstr>Тема Office</vt:lpstr>
      <vt:lpstr>Презентация PowerPoint</vt:lpstr>
      <vt:lpstr>Результаты ___ зимней ___ промежуточной аттестации   2025  - 2026    учебного года</vt:lpstr>
      <vt:lpstr>Результаты ___ зимней ___ промежуточной аттестации   2025  - 2026    учебного года</vt:lpstr>
      <vt:lpstr>Результаты ___ зимней ___ промежуточной аттестации   2025  - 2026    учебного года</vt:lpstr>
      <vt:lpstr>Результаты ___ зимней ___ промежуточной аттестации   2025  - 2026    учебного года</vt:lpstr>
      <vt:lpstr>Результаты ___ зимней ___ промежуточной аттестации   2025  - 2026    учебного года</vt:lpstr>
      <vt:lpstr>Результаты ___ зимней ___ промежуточной аттестации   2025  - 2026    учебного года</vt:lpstr>
      <vt:lpstr>Презентация PowerPoint</vt:lpstr>
      <vt:lpstr>Результаты ___ зимней ___ промежуточной аттестации   2025  - 2026    учебного года</vt:lpstr>
      <vt:lpstr>Презентация PowerPoint</vt:lpstr>
      <vt:lpstr>Презентация PowerPoint</vt:lpstr>
      <vt:lpstr>Презентация PowerPoint</vt:lpstr>
    </vt:vector>
  </TitlesOfParts>
  <Company>NGMA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___зимней___ зачётно - экзаменационной сессии   2012  - 2013    учебного года</dc:title>
  <dc:creator>PC</dc:creator>
  <cp:lastModifiedBy>76</cp:lastModifiedBy>
  <cp:revision>351</cp:revision>
  <cp:lastPrinted>2025-02-25T09:24:42Z</cp:lastPrinted>
  <dcterms:created xsi:type="dcterms:W3CDTF">2013-01-30T05:17:22Z</dcterms:created>
  <dcterms:modified xsi:type="dcterms:W3CDTF">2026-04-03T08:31:03Z</dcterms:modified>
</cp:coreProperties>
</file>